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79" r:id="rId4"/>
    <p:sldId id="269" r:id="rId5"/>
    <p:sldId id="280" r:id="rId6"/>
    <p:sldId id="272" r:id="rId7"/>
    <p:sldId id="281" r:id="rId8"/>
    <p:sldId id="273" r:id="rId9"/>
    <p:sldId id="285" r:id="rId10"/>
    <p:sldId id="282" r:id="rId11"/>
    <p:sldId id="274" r:id="rId12"/>
    <p:sldId id="283" r:id="rId13"/>
    <p:sldId id="275" r:id="rId14"/>
    <p:sldId id="284" r:id="rId15"/>
    <p:sldId id="257" r:id="rId16"/>
    <p:sldId id="258" r:id="rId17"/>
    <p:sldId id="276" r:id="rId18"/>
    <p:sldId id="277" r:id="rId19"/>
    <p:sldId id="259" r:id="rId20"/>
    <p:sldId id="260" r:id="rId21"/>
    <p:sldId id="278" r:id="rId22"/>
    <p:sldId id="262" r:id="rId23"/>
    <p:sldId id="263" r:id="rId24"/>
    <p:sldId id="261" r:id="rId25"/>
    <p:sldId id="264" r:id="rId26"/>
    <p:sldId id="265" r:id="rId27"/>
    <p:sldId id="266" r:id="rId28"/>
    <p:sldId id="267" r:id="rId29"/>
    <p:sldId id="268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43" autoAdjust="0"/>
  </p:normalViewPr>
  <p:slideViewPr>
    <p:cSldViewPr>
      <p:cViewPr>
        <p:scale>
          <a:sx n="73" d="100"/>
          <a:sy n="73" d="100"/>
        </p:scale>
        <p:origin x="-460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990-931D-45BA-90D8-C1ACF2805CBF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A52D-FD5F-444D-B4A3-DAE31341109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67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note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will find the following vocabulary useful in this section.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drill, mill, saw, shear, flame-cut, grind, cast, hammer</a:t>
            </a:r>
            <a:b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guillotine, punch, hole-saw, (toothed) blade, abrasive wheel, cutting wheel, 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kerf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i="1" dirty="0" smtClean="0"/>
              <a:t>Before you begin …</a:t>
            </a:r>
            <a:br>
              <a:rPr lang="en-US" b="1" i="1" dirty="0" smtClean="0"/>
            </a:br>
            <a:r>
              <a:rPr lang="en-US" b="1" i="1" dirty="0" smtClean="0"/>
              <a:t>E</a:t>
            </a:r>
            <a:r>
              <a:rPr lang="en-US" b="1" dirty="0" smtClean="0"/>
              <a:t>xplain what is meant by </a:t>
            </a:r>
            <a:r>
              <a:rPr lang="en-US" b="1" i="1" dirty="0" smtClean="0"/>
              <a:t>manufacturing </a:t>
            </a:r>
            <a:r>
              <a:rPr lang="en-US" b="1" dirty="0" smtClean="0"/>
              <a:t>(</a:t>
            </a:r>
            <a:r>
              <a:rPr lang="en-US" b="1" i="1" dirty="0" smtClean="0"/>
              <a:t>= </a:t>
            </a:r>
            <a:r>
              <a:rPr lang="en-US" b="1" dirty="0" smtClean="0"/>
              <a:t>producing things</a:t>
            </a:r>
            <a:br>
              <a:rPr lang="en-US" b="1" dirty="0" smtClean="0"/>
            </a:br>
            <a:r>
              <a:rPr lang="en-US" b="1" dirty="0" smtClean="0"/>
              <a:t>in large numbers). You could look at related words, for example </a:t>
            </a:r>
            <a:r>
              <a:rPr lang="en-US" b="1" i="1" dirty="0" smtClean="0"/>
              <a:t>manufacturer,</a:t>
            </a:r>
            <a:br>
              <a:rPr lang="en-US" b="1" i="1" dirty="0" smtClean="0"/>
            </a:br>
            <a:r>
              <a:rPr lang="en-US" b="1" i="1" dirty="0" smtClean="0"/>
              <a:t>factory </a:t>
            </a:r>
            <a:r>
              <a:rPr lang="en-US" b="1" dirty="0" smtClean="0"/>
              <a:t>(British English) / </a:t>
            </a:r>
            <a:r>
              <a:rPr lang="en-US" b="1" i="1" dirty="0" smtClean="0"/>
              <a:t>plant </a:t>
            </a:r>
            <a:r>
              <a:rPr lang="en-US" b="1" dirty="0" smtClean="0"/>
              <a:t>(American English), </a:t>
            </a:r>
            <a:r>
              <a:rPr lang="en-US" b="1" i="1" dirty="0" smtClean="0"/>
              <a:t>production line, mass produce,</a:t>
            </a:r>
            <a:br>
              <a:rPr lang="en-US" b="1" i="1" dirty="0" smtClean="0"/>
            </a:br>
            <a:r>
              <a:rPr lang="en-US" b="1" i="1" dirty="0" smtClean="0"/>
              <a:t>mass production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92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especially good when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useless when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not the best solution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ideal for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97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F – casting is a different discipline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F – it’s a slang term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F – work involving abrasives is noisier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T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T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27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F – casting is a different discipline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F – it’s a slang term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F – work involving abrasives is noisier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T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T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5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Sawing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Shearing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Drilling</a:t>
            </a:r>
            <a:r>
              <a:rPr lang="en-US" dirty="0" smtClean="0"/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Milling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Flame-cutting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Sawing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Shearing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Drilling</a:t>
            </a:r>
            <a:r>
              <a:rPr lang="en-US" dirty="0" smtClean="0"/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Milling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Flame-cutting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23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guillotine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toothed blade</a:t>
            </a:r>
            <a:r>
              <a:rPr lang="en-US" dirty="0" smtClean="0"/>
              <a:t> 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abrasive wheel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hole-saw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36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Answers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guillotine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toothed blade</a:t>
            </a:r>
            <a:r>
              <a:rPr lang="en-US" dirty="0" smtClean="0"/>
              <a:t> 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abrasive wheel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hole-saw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04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you begin …</a:t>
            </a:r>
            <a:b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 students to explain what is meant by </a:t>
            </a:r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high-pressure </a:t>
            </a:r>
            <a:r>
              <a:rPr lang="en-US" sz="12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waterjet</a:t>
            </a:r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cutting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cutting materials using extremely powerful jets of water) and </a:t>
            </a:r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heat distortion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 in the shape of a component, due to heating).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63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 listen and match the phrases to the extract. Ask students to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what is meant by </a:t>
            </a:r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abrasive </a:t>
            </a:r>
            <a:r>
              <a:rPr lang="en-US" sz="12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waterjet</a:t>
            </a:r>
            <a:r>
              <a:rPr lang="en-US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 adding an abrasive powder to the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 to increase its cutting power). You could ask students to suggest what sort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material the powder might be. For example, garnet is a type of rock widely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in abrasive materials. Garnet paper is also called sandpaper in everyday</a:t>
            </a:r>
            <a:b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English.</a:t>
            </a:r>
            <a:r>
              <a:rPr lang="en-US" dirty="0" smtClean="0"/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net-shaped parts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heat-affected zone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mechanical stresses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mechanical stresses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A52D-FD5F-444D-B4A3-DAE313411093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0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9292-BDE6-4B5C-AD69-E4561EAA365E}" type="datetimeFigureOut">
              <a:rPr lang="fr-FR" smtClean="0"/>
              <a:pPr/>
              <a:t>11/12/2022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915C-63D2-48B2-9139-16D10349CD7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357562"/>
            <a:ext cx="657701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8680"/>
            <a:ext cx="8795320" cy="612068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Punching                                  Kerf</a:t>
            </a: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pc\Desktop\pun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196752"/>
            <a:ext cx="318390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c\Desktop\kerf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511411"/>
            <a:ext cx="3528392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3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80528" y="548680"/>
            <a:ext cx="9433048" cy="61206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46" name="Picture 2" descr="C:\Users\pc\Desktop\toothed bla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277179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c\Desktop\abrasive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68760"/>
            <a:ext cx="288032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c\Desktop\hole-sa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12775"/>
            <a:ext cx="3096344" cy="36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80528" y="548680"/>
            <a:ext cx="9433048" cy="612068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Toothed blade     </a:t>
            </a:r>
            <a:r>
              <a:rPr lang="en-US" b="1" dirty="0" err="1" smtClean="0"/>
              <a:t>Abrassive</a:t>
            </a:r>
            <a:r>
              <a:rPr lang="en-US" b="1" dirty="0" smtClean="0"/>
              <a:t> wheel       Hole-saw</a:t>
            </a: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46" name="Picture 2" descr="C:\Users\pc\Desktop\toothed bla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3" y="1926744"/>
            <a:ext cx="277179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c\Desktop\abrasive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60" y="1916832"/>
            <a:ext cx="322320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c\Desktop\hole-sa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6792"/>
            <a:ext cx="3096344" cy="36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80528" y="548680"/>
            <a:ext cx="9433048" cy="61206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 descr="C:\Users\pc\Desktop\waterj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060362"/>
            <a:ext cx="3615952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pc\Desktop\hamm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60362"/>
            <a:ext cx="4896544" cy="546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ULTRA-HIGH-PRESSURE WATERJET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7" y="3844334"/>
            <a:ext cx="3535561" cy="28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80528" y="548680"/>
            <a:ext cx="9433048" cy="612068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          </a:t>
            </a:r>
            <a:r>
              <a:rPr lang="en-US" b="1" dirty="0" err="1" smtClean="0"/>
              <a:t>waterjet</a:t>
            </a:r>
            <a:r>
              <a:rPr lang="en-US" b="1" dirty="0" smtClean="0"/>
              <a:t>                    Hammering</a:t>
            </a: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 descr="C:\Users\pc\Desktop\waterj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1066662"/>
            <a:ext cx="3337381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pc\Desktop\hamm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64877"/>
            <a:ext cx="460851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ULTRA-HIGH-PRESSURE WATERJET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2" y="3874975"/>
            <a:ext cx="3290768" cy="28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48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214290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Language note</a:t>
            </a:r>
            <a:br>
              <a:rPr lang="en-US" sz="2400" b="1" dirty="0" smtClean="0"/>
            </a:br>
            <a:r>
              <a:rPr lang="en-US" sz="2400" dirty="0" smtClean="0"/>
              <a:t>to </a:t>
            </a:r>
            <a:r>
              <a:rPr lang="en-US" sz="2400" i="1" dirty="0" smtClean="0"/>
              <a:t>saw </a:t>
            </a:r>
            <a:r>
              <a:rPr lang="en-US" sz="2400" dirty="0" smtClean="0"/>
              <a:t>with a saw, to </a:t>
            </a:r>
            <a:r>
              <a:rPr lang="en-US" sz="2400" i="1" dirty="0" smtClean="0"/>
              <a:t>drill </a:t>
            </a:r>
            <a:r>
              <a:rPr lang="en-US" sz="2400" dirty="0" smtClean="0"/>
              <a:t>with a drill, to </a:t>
            </a:r>
            <a:r>
              <a:rPr lang="en-US" sz="2400" i="1" dirty="0" smtClean="0"/>
              <a:t>hammer </a:t>
            </a:r>
            <a:r>
              <a:rPr lang="en-US" sz="2400" dirty="0" smtClean="0"/>
              <a:t>with a hammer. </a:t>
            </a:r>
          </a:p>
          <a:p>
            <a:endParaRPr lang="en-US" sz="2400" b="1" u="sng" dirty="0" smtClean="0"/>
          </a:p>
          <a:p>
            <a:r>
              <a:rPr lang="en-US" sz="2400" b="1" u="sng" dirty="0" smtClean="0"/>
              <a:t>The concept of </a:t>
            </a:r>
            <a:r>
              <a:rPr lang="en-US" sz="2400" b="1" i="1" u="sng" dirty="0" err="1" smtClean="0"/>
              <a:t>verbing</a:t>
            </a:r>
            <a:r>
              <a:rPr lang="en-US" sz="2400" b="1" i="1" u="sng" dirty="0" smtClean="0"/>
              <a:t> </a:t>
            </a:r>
            <a:r>
              <a:rPr lang="en-US" sz="2400" dirty="0" smtClean="0"/>
              <a:t>(making verbs from nouns) is common in industry when describing the functions of highly specific tools and machines, for example </a:t>
            </a:r>
            <a:r>
              <a:rPr lang="en-US" sz="2400" b="1" i="1" dirty="0" smtClean="0"/>
              <a:t>to diamond drill </a:t>
            </a:r>
            <a:r>
              <a:rPr lang="en-US" sz="2400" dirty="0" smtClean="0"/>
              <a:t>(using a diamond drill)</a:t>
            </a:r>
            <a:endParaRPr lang="fr-F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78607"/>
            <a:ext cx="9144000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3.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8082" y="2447796"/>
            <a:ext cx="928694" cy="76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6286512" y="2500306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T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572132" y="3286124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F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143768" y="4000504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F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57884" y="4786322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F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72132" y="5429264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T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143504" y="6334780"/>
            <a:ext cx="5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T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9" name="3.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8082" y="2357430"/>
            <a:ext cx="928694" cy="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925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20755">
                <p:cTn id="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93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00100" y="4000504"/>
            <a:ext cx="1067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Sawing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662" y="4643446"/>
            <a:ext cx="1273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Shearing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5072074"/>
            <a:ext cx="1069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Drilling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100" y="5857892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Milling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596" y="6215082"/>
            <a:ext cx="1906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Flame-cutting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b="1" dirty="0"/>
          </a:p>
        </p:txBody>
      </p:sp>
      <p:pic>
        <p:nvPicPr>
          <p:cNvPr id="1026" name="Picture 2" descr="C:\Users\pc\Desktop\sa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23728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esktop\grin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13" y="1259732"/>
            <a:ext cx="3528392" cy="53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pc\Desktop\flame-cutting-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35" y="1164884"/>
            <a:ext cx="309634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5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142976" y="2786058"/>
            <a:ext cx="1353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guillotine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1604" y="4071942"/>
            <a:ext cx="807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kerf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7224" y="4714884"/>
            <a:ext cx="2021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toothed blade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4348" y="5214950"/>
            <a:ext cx="2052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abrasive wheel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5852" y="5929330"/>
            <a:ext cx="1312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hole-saw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436305"/>
            <a:ext cx="91440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u="sng" dirty="0" smtClean="0"/>
          </a:p>
          <a:p>
            <a:r>
              <a:rPr lang="en-US" b="1" u="sng" dirty="0" smtClean="0"/>
              <a:t>the meaning of some of the terms in Exercise 6b in more detail.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hardness</a:t>
            </a:r>
            <a:r>
              <a:rPr lang="en-US" i="1" dirty="0" smtClean="0"/>
              <a:t> </a:t>
            </a:r>
            <a:r>
              <a:rPr lang="en-US" dirty="0" smtClean="0"/>
              <a:t>= a material’s resistance to abrasion</a:t>
            </a:r>
            <a:br>
              <a:rPr lang="en-US" dirty="0" smtClean="0"/>
            </a:br>
            <a:r>
              <a:rPr lang="en-US" b="1" i="1" dirty="0" smtClean="0"/>
              <a:t>toughness</a:t>
            </a:r>
            <a:r>
              <a:rPr lang="en-US" i="1" dirty="0" smtClean="0"/>
              <a:t> </a:t>
            </a:r>
            <a:r>
              <a:rPr lang="en-US" dirty="0" smtClean="0"/>
              <a:t>= a material’s resistance to breaking when subjected to tension (stretching) or bending</a:t>
            </a:r>
            <a:br>
              <a:rPr lang="en-US" dirty="0" smtClean="0"/>
            </a:br>
            <a:r>
              <a:rPr lang="en-US" b="1" i="1" dirty="0" smtClean="0"/>
              <a:t>thermal properties </a:t>
            </a:r>
            <a:r>
              <a:rPr lang="en-US" dirty="0" smtClean="0"/>
              <a:t>= a material’s characteristics at different temperatures</a:t>
            </a:r>
            <a:br>
              <a:rPr lang="en-US" dirty="0" smtClean="0"/>
            </a:br>
            <a:r>
              <a:rPr lang="en-US" b="1" i="1" dirty="0" smtClean="0"/>
              <a:t>thermal stability </a:t>
            </a:r>
            <a:r>
              <a:rPr lang="en-US" dirty="0" smtClean="0"/>
              <a:t>= a material’s ability to behave consistently at different temperatures (important because cutting processes such as sawing and grinding</a:t>
            </a:r>
            <a:br>
              <a:rPr lang="en-US" dirty="0" smtClean="0"/>
            </a:br>
            <a:r>
              <a:rPr lang="en-US" dirty="0" smtClean="0"/>
              <a:t>generate heat, which can damage thermally sensitive materials)</a:t>
            </a:r>
            <a:br>
              <a:rPr lang="en-US" dirty="0" smtClean="0"/>
            </a:br>
            <a:r>
              <a:rPr lang="en-US" b="1" i="1" dirty="0" smtClean="0"/>
              <a:t>electrical properties </a:t>
            </a:r>
            <a:r>
              <a:rPr lang="en-US" dirty="0" smtClean="0"/>
              <a:t>= a material’s ability to conduct electricity and its </a:t>
            </a:r>
            <a:r>
              <a:rPr lang="en-US" dirty="0" err="1" smtClean="0"/>
              <a:t>behaviour</a:t>
            </a:r>
            <a:r>
              <a:rPr lang="en-US" dirty="0" smtClean="0"/>
              <a:t> when an electric current passes through it (important because some cutting</a:t>
            </a:r>
            <a:br>
              <a:rPr lang="en-US" dirty="0" smtClean="0"/>
            </a:br>
            <a:r>
              <a:rPr lang="en-US" dirty="0" smtClean="0"/>
              <a:t>processes use an electric arc, only suitable with materials that are effective</a:t>
            </a:r>
            <a:br>
              <a:rPr lang="en-US" dirty="0" smtClean="0"/>
            </a:br>
            <a:r>
              <a:rPr lang="en-US" dirty="0" smtClean="0"/>
              <a:t>electrical conductors – i.e. metals)</a:t>
            </a:r>
            <a:br>
              <a:rPr lang="en-US" dirty="0" smtClean="0"/>
            </a:br>
            <a:r>
              <a:rPr lang="en-US" b="1" i="1" dirty="0" smtClean="0"/>
              <a:t>edge quality </a:t>
            </a:r>
            <a:r>
              <a:rPr lang="en-US" dirty="0" smtClean="0"/>
              <a:t>= the degree of smoothness of the edge of a material after it has</a:t>
            </a:r>
            <a:br>
              <a:rPr lang="en-US" dirty="0" smtClean="0"/>
            </a:br>
            <a:r>
              <a:rPr lang="en-US" dirty="0" smtClean="0"/>
              <a:t>been cut (important because some techniques produce smoother cuts than</a:t>
            </a:r>
            <a:br>
              <a:rPr lang="en-US" dirty="0" smtClean="0"/>
            </a:br>
            <a:r>
              <a:rPr lang="en-US" dirty="0" smtClean="0"/>
              <a:t>others)</a:t>
            </a:r>
            <a:br>
              <a:rPr lang="en-US" dirty="0" smtClean="0"/>
            </a:br>
            <a:r>
              <a:rPr lang="en-US" b="1" i="1" dirty="0" smtClean="0"/>
              <a:t>production volume </a:t>
            </a:r>
            <a:r>
              <a:rPr lang="en-US" i="1" dirty="0" smtClean="0"/>
              <a:t>= </a:t>
            </a:r>
            <a:r>
              <a:rPr lang="en-US" dirty="0" smtClean="0"/>
              <a:t>the amount produced (usually by a factory) (important</a:t>
            </a:r>
            <a:br>
              <a:rPr lang="en-US" dirty="0" smtClean="0"/>
            </a:br>
            <a:r>
              <a:rPr lang="en-US" dirty="0" smtClean="0"/>
              <a:t>because some cutting techniques are relatively time-consuming, making them</a:t>
            </a:r>
            <a:br>
              <a:rPr lang="en-US" dirty="0" smtClean="0"/>
            </a:br>
            <a:r>
              <a:rPr lang="en-US" dirty="0" smtClean="0"/>
              <a:t>unsuitable for mass production)</a:t>
            </a:r>
            <a:br>
              <a:rPr lang="en-US" dirty="0" smtClean="0"/>
            </a:br>
            <a:r>
              <a:rPr lang="en-US" b="1" i="1" dirty="0" smtClean="0"/>
              <a:t>cutting wheel </a:t>
            </a:r>
            <a:r>
              <a:rPr lang="en-US" dirty="0" smtClean="0"/>
              <a:t>= an abrasive or toothed wheel designed to cut materials (note</a:t>
            </a:r>
            <a:br>
              <a:rPr lang="en-US" dirty="0" smtClean="0"/>
            </a:br>
            <a:r>
              <a:rPr lang="en-US" dirty="0" smtClean="0"/>
              <a:t>that milling machines use toothed metal cutting wheels to progressively shave</a:t>
            </a:r>
            <a:br>
              <a:rPr lang="en-US" dirty="0" smtClean="0"/>
            </a:br>
            <a:r>
              <a:rPr lang="en-US" dirty="0" smtClean="0"/>
              <a:t>thin layers of metal from the surfaces of components producing </a:t>
            </a:r>
            <a:r>
              <a:rPr lang="en-US" i="1" dirty="0" err="1" smtClean="0"/>
              <a:t>swarf</a:t>
            </a:r>
            <a:r>
              <a:rPr lang="en-US" i="1" dirty="0" smtClean="0"/>
              <a:t> </a:t>
            </a:r>
            <a:r>
              <a:rPr lang="en-US" dirty="0" smtClean="0"/>
              <a:t>= metal</a:t>
            </a:r>
            <a:br>
              <a:rPr lang="en-US" dirty="0" smtClean="0"/>
            </a:br>
            <a:r>
              <a:rPr lang="en-US" dirty="0" smtClean="0"/>
              <a:t>shavings produced by milling machines)</a:t>
            </a:r>
            <a:br>
              <a:rPr lang="en-US" dirty="0" smtClean="0"/>
            </a:br>
            <a:r>
              <a:rPr lang="en-US" b="1" i="1" dirty="0" smtClean="0"/>
              <a:t>grinding</a:t>
            </a:r>
            <a:r>
              <a:rPr lang="en-US" i="1" dirty="0" smtClean="0"/>
              <a:t> </a:t>
            </a:r>
            <a:r>
              <a:rPr lang="en-US" dirty="0" smtClean="0"/>
              <a:t>= using an abrasive wheel to grind away the surface, producing hot</a:t>
            </a:r>
            <a:br>
              <a:rPr lang="en-US" dirty="0" smtClean="0"/>
            </a:br>
            <a:r>
              <a:rPr lang="en-US" dirty="0" smtClean="0"/>
              <a:t>particles of molten metal due to heat from friction in the form of sparks</a:t>
            </a:r>
            <a:br>
              <a:rPr lang="en-US" dirty="0" smtClean="0"/>
            </a:br>
            <a:r>
              <a:rPr lang="en-US" b="1" i="1" dirty="0" smtClean="0"/>
              <a:t>combustible </a:t>
            </a:r>
            <a:r>
              <a:rPr lang="en-US" dirty="0" smtClean="0"/>
              <a:t>= can be burned </a:t>
            </a:r>
            <a:br>
              <a:rPr lang="en-US" dirty="0" smtClean="0"/>
            </a:b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692696"/>
            <a:ext cx="89297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secondary operations</a:t>
            </a:r>
            <a:r>
              <a:rPr lang="en-US" sz="2400" dirty="0" smtClean="0"/>
              <a:t>: additional machining, such as polishing</a:t>
            </a:r>
            <a:br>
              <a:rPr lang="en-US" sz="2400" dirty="0" smtClean="0"/>
            </a:br>
            <a:r>
              <a:rPr lang="en-US" sz="2400" b="1" i="1" dirty="0" smtClean="0"/>
              <a:t>net-shaped parts</a:t>
            </a:r>
            <a:r>
              <a:rPr lang="en-US" sz="2400" dirty="0" smtClean="0"/>
              <a:t>: parts with accurately cut edges; often intricate shapes</a:t>
            </a:r>
            <a:br>
              <a:rPr lang="en-US" sz="2400" dirty="0" smtClean="0"/>
            </a:br>
            <a:r>
              <a:rPr lang="en-US" sz="2400" b="1" i="1" dirty="0" smtClean="0"/>
              <a:t>heat-affected zone</a:t>
            </a:r>
            <a:r>
              <a:rPr lang="en-US" sz="2400" dirty="0" smtClean="0"/>
              <a:t>: the area modified by high temperatures (resulting from the heat of cutting)</a:t>
            </a:r>
            <a:br>
              <a:rPr lang="en-US" sz="2400" dirty="0" smtClean="0"/>
            </a:br>
            <a:r>
              <a:rPr lang="en-US" sz="2400" b="1" i="1" dirty="0" smtClean="0"/>
              <a:t>mechanical stresses</a:t>
            </a:r>
            <a:r>
              <a:rPr lang="en-US" sz="2400" dirty="0" smtClean="0"/>
              <a:t>: physical forces such as shear forces when sawing or guillotining metal</a:t>
            </a:r>
            <a:br>
              <a:rPr lang="en-US" sz="2400" dirty="0" smtClean="0"/>
            </a:br>
            <a:r>
              <a:rPr lang="en-US" sz="2400" b="1" i="1" dirty="0" smtClean="0"/>
              <a:t>narrow </a:t>
            </a:r>
            <a:r>
              <a:rPr lang="en-US" sz="2400" b="1" i="1" dirty="0" err="1" smtClean="0"/>
              <a:t>kerf</a:t>
            </a:r>
            <a:r>
              <a:rPr lang="en-US" sz="2400" dirty="0" smtClean="0"/>
              <a:t>: narrow thickness of material removed during cutting; especially easy to do with </a:t>
            </a:r>
            <a:r>
              <a:rPr lang="en-US" sz="2400" dirty="0" err="1" smtClean="0"/>
              <a:t>waterjet</a:t>
            </a:r>
            <a:r>
              <a:rPr lang="en-US" sz="2400" dirty="0" smtClean="0"/>
              <a:t> cutting</a:t>
            </a:r>
            <a:br>
              <a:rPr lang="en-US" sz="2400" dirty="0" smtClean="0"/>
            </a:br>
            <a:r>
              <a:rPr lang="en-US" sz="2400" b="1" i="1" dirty="0" smtClean="0"/>
              <a:t>tightly nested</a:t>
            </a:r>
            <a:r>
              <a:rPr lang="en-US" sz="2400" dirty="0" smtClean="0"/>
              <a:t>: when several components are cut from the same piece of material the components can be placed close together, making better use of the material </a:t>
            </a:r>
            <a:br>
              <a:rPr lang="en-US" sz="2400" dirty="0" smtClean="0"/>
            </a:b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428728" y="4500570"/>
            <a:ext cx="2380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net-shaped parts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0166" y="5643578"/>
            <a:ext cx="2595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heat-affected zone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4500570"/>
            <a:ext cx="2660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mechanical stresses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6380" y="5643578"/>
            <a:ext cx="2660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mechanical stresses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7" name="3.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1024" y="2285992"/>
            <a:ext cx="765180" cy="76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110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à coins arrondis 2"/>
          <p:cNvSpPr/>
          <p:nvPr/>
        </p:nvSpPr>
        <p:spPr>
          <a:xfrm>
            <a:off x="2071670" y="1643050"/>
            <a:ext cx="2500330" cy="642942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5143504" y="3143248"/>
            <a:ext cx="1643074" cy="642942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4143372" y="4572008"/>
            <a:ext cx="2500330" cy="642942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428728" y="6000768"/>
            <a:ext cx="1143008" cy="642942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0"/>
            <a:ext cx="903649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Drilling </a:t>
            </a:r>
            <a:r>
              <a:rPr lang="en-US" sz="2400" dirty="0" smtClean="0"/>
              <a:t>with a bit is good for cutting blind holes. Drilling with a hole-saw is ideal for cutting timber.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Flame-cutting</a:t>
            </a:r>
            <a:r>
              <a:rPr lang="en-US" sz="2400" dirty="0" smtClean="0"/>
              <a:t> is perfect for cutting metals. It’s useless for cutting ceramics.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Grinding</a:t>
            </a:r>
            <a:r>
              <a:rPr lang="en-US" sz="2400" dirty="0" smtClean="0"/>
              <a:t> is perfect for cutting wide kerfs. It’s totally unsuitable if you don’t want a heat-affected zone.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Guillotining</a:t>
            </a:r>
            <a:r>
              <a:rPr lang="en-US" sz="2400" dirty="0" smtClean="0"/>
              <a:t> is especially good for cutting thin materials. It’s not particularly suitable for cutting thick materials.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Milling </a:t>
            </a:r>
            <a:r>
              <a:rPr lang="en-US" sz="2400" dirty="0" smtClean="0"/>
              <a:t>is especially good for cutting metals. It’s totally unsuitable for cutting timber.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Punching</a:t>
            </a:r>
            <a:r>
              <a:rPr lang="en-US" sz="2400" dirty="0" smtClean="0"/>
              <a:t> is suitable for cutting through holes. It’s useless for cutting blind holes.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Sawing</a:t>
            </a:r>
            <a:r>
              <a:rPr lang="en-US" sz="2400" dirty="0" smtClean="0"/>
              <a:t> is ideal for cutting straight edges. It’s not so good if you need to cut curved edges.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Waterjet</a:t>
            </a:r>
            <a:r>
              <a:rPr lang="en-US" sz="2400" b="1" dirty="0" smtClean="0"/>
              <a:t>  cutting </a:t>
            </a:r>
            <a:r>
              <a:rPr lang="en-US" sz="2400" dirty="0" smtClean="0"/>
              <a:t>is ideal if you need curved edges. It’s not so good for cutting very thick materials. </a:t>
            </a:r>
            <a:br>
              <a:rPr lang="en-US" sz="2400" dirty="0" smtClean="0"/>
            </a:b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          </a:t>
            </a:r>
            <a:r>
              <a:rPr lang="fr-FR" sz="2000" b="1" dirty="0" err="1" smtClean="0"/>
              <a:t>Sawing</a:t>
            </a:r>
            <a:r>
              <a:rPr lang="fr-FR" sz="2000" b="1" dirty="0" smtClean="0"/>
              <a:t>                       </a:t>
            </a:r>
            <a:r>
              <a:rPr lang="fr-FR" sz="2000" b="1" dirty="0" err="1" smtClean="0"/>
              <a:t>grinding</a:t>
            </a:r>
            <a:r>
              <a:rPr lang="fr-FR" sz="2000" b="1" dirty="0" smtClean="0"/>
              <a:t>                                                 </a:t>
            </a:r>
            <a:r>
              <a:rPr lang="fr-FR" sz="2000" b="1" dirty="0" err="1" smtClean="0"/>
              <a:t>flame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cutting</a:t>
            </a:r>
            <a:endParaRPr lang="fr-FR" sz="2000" b="1" dirty="0"/>
          </a:p>
        </p:txBody>
      </p:sp>
      <p:pic>
        <p:nvPicPr>
          <p:cNvPr id="1026" name="Picture 2" descr="C:\Users\pc\Desktop\sa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23728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esktop\grin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13" y="1259732"/>
            <a:ext cx="3528392" cy="53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pc\Desktop\flame-cutting-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35" y="1164884"/>
            <a:ext cx="309634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2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2042"/>
            <a:ext cx="8795320" cy="5767317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3074" name="Picture 2" descr="Strong Shearing cuting knife Aluminum Sheet Cutter Heavy Duty PCB Board  Polymer Plate Metal Steel paper Cutting Machine|Paper Trimmer|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92782"/>
            <a:ext cx="3240361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pc\Desktop\guillot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051" y="1412776"/>
            <a:ext cx="3168352" cy="47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pc\Desktop\sheet met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56792"/>
            <a:ext cx="3960439" cy="49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2042"/>
            <a:ext cx="8795320" cy="576731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Guillotine           Shearing press         sheet metal</a:t>
            </a:r>
            <a:endParaRPr lang="fr-FR" dirty="0"/>
          </a:p>
        </p:txBody>
      </p:sp>
      <p:pic>
        <p:nvPicPr>
          <p:cNvPr id="3074" name="Picture 2" descr="Strong Shearing cuting knife Aluminum Sheet Cutter Heavy Duty PCB Board  Polymer Plate Metal Steel paper Cutting Machine|Paper Trimmer|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240361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pc\Desktop\guillot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12776"/>
            <a:ext cx="3168352" cy="47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pc\Desktop\sheet met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556792"/>
            <a:ext cx="3384376" cy="49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0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8680"/>
            <a:ext cx="8795320" cy="61206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10" descr="Milling cutters of integral hard metal Chatterfree - Hardware - Milling  cutters of integral hard me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7" name="Picture 11" descr="C:\Users\pc\Desktop\m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1340769"/>
            <a:ext cx="3096345" cy="48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dril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238140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casting met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12776"/>
            <a:ext cx="313184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8680"/>
            <a:ext cx="8795320" cy="612068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Drilling                Milling                     casting</a:t>
            </a: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10" descr="Milling cutters of integral hard metal Chatterfree - Hardware - Milling  cutters of integral hard me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7" name="Picture 11" descr="C:\Users\pc\Desktop\m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1340769"/>
            <a:ext cx="3096345" cy="48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dril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238140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casting met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12776"/>
            <a:ext cx="313184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8680"/>
            <a:ext cx="8795320" cy="61206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2" name="AutoShape 4" descr="C:\Users\pc\Desktop\Milling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C:\Users\pc\Desktop\MillingN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C:\Users\pc\Desktop\MillingN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pc\Desktop\pun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196752"/>
            <a:ext cx="318390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c\Desktop\kerf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511411"/>
            <a:ext cx="3528392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275</Words>
  <Application>Microsoft Office PowerPoint</Application>
  <PresentationFormat>Affichage à l'écran (4:3)</PresentationFormat>
  <Paragraphs>90</Paragraphs>
  <Slides>29</Slides>
  <Notes>10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univers</dc:creator>
  <cp:lastModifiedBy>HP</cp:lastModifiedBy>
  <cp:revision>46</cp:revision>
  <dcterms:created xsi:type="dcterms:W3CDTF">2021-08-19T06:40:19Z</dcterms:created>
  <dcterms:modified xsi:type="dcterms:W3CDTF">2022-12-11T00:31:01Z</dcterms:modified>
</cp:coreProperties>
</file>